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9" r:id="rId6"/>
    <p:sldId id="261" r:id="rId7"/>
    <p:sldId id="263" r:id="rId8"/>
    <p:sldId id="265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36" d="100"/>
          <a:sy n="136" d="100"/>
        </p:scale>
        <p:origin x="-810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616C-DB24-42FC-84D4-BBAD7878C926}" type="datetimeFigureOut">
              <a:rPr lang="cs-CZ" smtClean="0"/>
              <a:pPr/>
              <a:t>16.10.2025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307-F470-4BA9-BFD1-896578DAFE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cs-CZ" smtClean="0"/>
              <a:t>Ověření </a:t>
            </a:r>
            <a:r>
              <a:rPr lang="cs-CZ" dirty="0" smtClean="0"/>
              <a:t>parametrů S21 a S11 na krystalovém filtru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20250822_054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1269649"/>
            <a:ext cx="9144000" cy="3873851"/>
          </a:xfrm>
          <a:prstGeom prst="rect">
            <a:avLst/>
          </a:prstGeom>
        </p:spPr>
      </p:pic>
      <p:pic>
        <p:nvPicPr>
          <p:cNvPr id="5" name="Obrázek 4" descr="20250911_195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68"/>
            <a:ext cx="9144000" cy="10001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2844" y="4214824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/>
              <a:t>Parametry udané dodavatelem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01.Filtr 6x 3dB 1,7kH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328613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0" y="3357568"/>
            <a:ext cx="408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 potlačení 3dB šířka pásma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cs-CZ" dirty="0" smtClean="0">
                <a:solidFill>
                  <a:srgbClr val="FF0000"/>
                </a:solidFill>
              </a:rPr>
              <a:t> 1,746kHz</a:t>
            </a:r>
            <a:endParaRPr lang="cs-CZ" dirty="0" smtClean="0"/>
          </a:p>
          <a:p>
            <a:r>
              <a:rPr lang="cs-CZ" dirty="0" smtClean="0">
                <a:latin typeface="Arial"/>
                <a:cs typeface="Arial"/>
              </a:rPr>
              <a:t>průchozí útlum</a:t>
            </a:r>
            <a:r>
              <a:rPr lang="cs-CZ" dirty="0" smtClean="0">
                <a:latin typeface="Arial"/>
                <a:cs typeface="Arial"/>
              </a:rPr>
              <a:t>=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-3,78dB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" name="Obrázek 8" descr="20250911_195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700"/>
            <a:ext cx="4572000" cy="7858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662504" y="4928056"/>
            <a:ext cx="1481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Parametry udané dodavatelem</a:t>
            </a:r>
            <a:endParaRPr lang="cs-CZ" sz="800" dirty="0"/>
          </a:p>
        </p:txBody>
      </p:sp>
      <p:sp>
        <p:nvSpPr>
          <p:cNvPr id="11" name="Obdélník 10"/>
          <p:cNvSpPr/>
          <p:nvPr/>
        </p:nvSpPr>
        <p:spPr>
          <a:xfrm>
            <a:off x="0" y="491266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 smtClean="0"/>
              <a:t>Měřeno na vstupu P1 v době připojené činné zátěže na P2 (50</a:t>
            </a:r>
            <a:r>
              <a:rPr lang="el-GR" sz="1300" dirty="0" smtClean="0">
                <a:cs typeface="Calibri"/>
              </a:rPr>
              <a:t>Ω</a:t>
            </a:r>
            <a:r>
              <a:rPr lang="cs-CZ" sz="900" dirty="0" smtClean="0">
                <a:cs typeface="Calibri"/>
              </a:rPr>
              <a:t>)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02.Filtr 6x 6dB 2,1kH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328613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72000" y="3357568"/>
            <a:ext cx="40899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 potlačení 6dB šířka pásma = </a:t>
            </a:r>
            <a:r>
              <a:rPr lang="cs-CZ" dirty="0" smtClean="0">
                <a:solidFill>
                  <a:srgbClr val="FF0000"/>
                </a:solidFill>
              </a:rPr>
              <a:t>2,127kHz</a:t>
            </a:r>
            <a:endParaRPr lang="cs-CZ" dirty="0" smtClean="0"/>
          </a:p>
          <a:p>
            <a:r>
              <a:rPr lang="cs-CZ" dirty="0" smtClean="0">
                <a:latin typeface="Arial"/>
                <a:cs typeface="Arial"/>
              </a:rPr>
              <a:t>průchozí útlum</a:t>
            </a:r>
            <a:r>
              <a:rPr lang="cs-CZ" dirty="0" smtClean="0">
                <a:latin typeface="Arial"/>
                <a:cs typeface="Arial"/>
              </a:rPr>
              <a:t>=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-3,78dB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7" descr="20250911_195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700"/>
            <a:ext cx="4572000" cy="7858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662504" y="4928056"/>
            <a:ext cx="1481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Parametry udané dodavatelem</a:t>
            </a:r>
            <a:endParaRPr lang="cs-CZ" sz="800" dirty="0"/>
          </a:p>
        </p:txBody>
      </p:sp>
      <p:sp>
        <p:nvSpPr>
          <p:cNvPr id="11" name="Obdélník 10"/>
          <p:cNvSpPr/>
          <p:nvPr/>
        </p:nvSpPr>
        <p:spPr>
          <a:xfrm>
            <a:off x="0" y="491266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 smtClean="0"/>
              <a:t>Měřeno na vstupu P1 v době připojené činné zátěže na P2 (50</a:t>
            </a:r>
            <a:r>
              <a:rPr lang="el-GR" sz="1300" dirty="0" smtClean="0">
                <a:cs typeface="Calibri"/>
              </a:rPr>
              <a:t>Ω</a:t>
            </a:r>
            <a:r>
              <a:rPr lang="cs-CZ" sz="900" dirty="0" smtClean="0">
                <a:cs typeface="Calibri"/>
              </a:rPr>
              <a:t>)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3.Filtr 6x 90dB11,5kH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3286130"/>
          </a:xfrm>
          <a:prstGeom prst="rect">
            <a:avLst/>
          </a:prstGeom>
        </p:spPr>
      </p:pic>
      <p:pic>
        <p:nvPicPr>
          <p:cNvPr id="6" name="Obrázek 5" descr="20250911_195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700"/>
            <a:ext cx="4572000" cy="7858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662504" y="4928056"/>
            <a:ext cx="1481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Parametry udané dodavatelem</a:t>
            </a:r>
            <a:endParaRPr lang="cs-CZ" sz="800" dirty="0"/>
          </a:p>
        </p:txBody>
      </p:sp>
      <p:sp>
        <p:nvSpPr>
          <p:cNvPr id="13" name="Obdélník 12"/>
          <p:cNvSpPr/>
          <p:nvPr/>
        </p:nvSpPr>
        <p:spPr>
          <a:xfrm>
            <a:off x="0" y="491266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 smtClean="0"/>
              <a:t>Měřeno na vstupu P1 v době připojené činné zátěže na P2 (50</a:t>
            </a:r>
            <a:r>
              <a:rPr lang="el-GR" sz="1300" dirty="0" smtClean="0">
                <a:cs typeface="Calibri"/>
              </a:rPr>
              <a:t>Ω</a:t>
            </a:r>
            <a:r>
              <a:rPr lang="cs-CZ" sz="900" dirty="0" smtClean="0">
                <a:cs typeface="Calibri"/>
              </a:rPr>
              <a:t>)</a:t>
            </a:r>
            <a:endParaRPr lang="cs-CZ" sz="900" dirty="0"/>
          </a:p>
        </p:txBody>
      </p:sp>
      <p:sp>
        <p:nvSpPr>
          <p:cNvPr id="14" name="Obdélník 13"/>
          <p:cNvSpPr/>
          <p:nvPr/>
        </p:nvSpPr>
        <p:spPr>
          <a:xfrm>
            <a:off x="4572000" y="3357568"/>
            <a:ext cx="40899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pro potlačení 90dB šířka pásma = </a:t>
            </a:r>
            <a:r>
              <a:rPr lang="cs-CZ" dirty="0" smtClean="0">
                <a:solidFill>
                  <a:srgbClr val="FF0000"/>
                </a:solidFill>
              </a:rPr>
              <a:t>11,5kHz</a:t>
            </a:r>
            <a:endParaRPr lang="cs-CZ" dirty="0" smtClean="0"/>
          </a:p>
          <a:p>
            <a:r>
              <a:rPr lang="cs-CZ" dirty="0" smtClean="0">
                <a:latin typeface="Arial"/>
                <a:cs typeface="Arial"/>
              </a:rPr>
              <a:t>průchozí útlum</a:t>
            </a:r>
            <a:r>
              <a:rPr lang="cs-CZ" dirty="0" smtClean="0">
                <a:latin typeface="Arial"/>
                <a:cs typeface="Arial"/>
              </a:rPr>
              <a:t>=</a:t>
            </a:r>
            <a:r>
              <a:rPr lang="cs-CZ" dirty="0" smtClean="0">
                <a:solidFill>
                  <a:srgbClr val="FF0000"/>
                </a:solidFill>
                <a:latin typeface="Arial"/>
                <a:cs typeface="Arial"/>
              </a:rPr>
              <a:t>-3,77dB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2.Filtr 6x 6dB 2,1kH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571999" cy="3286129"/>
          </a:xfrm>
          <a:prstGeom prst="rect">
            <a:avLst/>
          </a:prstGeom>
        </p:spPr>
      </p:pic>
      <p:pic>
        <p:nvPicPr>
          <p:cNvPr id="5" name="Obrázek 4" descr="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"/>
            <a:ext cx="4572000" cy="328613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8596" y="3286130"/>
            <a:ext cx="22503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R&amp;S pro-6dB</a:t>
            </a:r>
          </a:p>
          <a:p>
            <a:r>
              <a:rPr lang="cs-CZ" dirty="0" smtClean="0"/>
              <a:t>Center. F= 8,9980MHz</a:t>
            </a:r>
          </a:p>
          <a:p>
            <a:r>
              <a:rPr lang="cs-CZ" dirty="0" err="1" smtClean="0"/>
              <a:t>Loss</a:t>
            </a:r>
            <a:r>
              <a:rPr lang="cs-CZ" dirty="0" smtClean="0"/>
              <a:t>= -3,78dB</a:t>
            </a:r>
            <a:endParaRPr lang="cs-CZ" dirty="0" smtClean="0"/>
          </a:p>
          <a:p>
            <a:r>
              <a:rPr lang="cs-CZ" dirty="0" smtClean="0"/>
              <a:t>BW=2,127kHz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6314" y="3286130"/>
            <a:ext cx="2804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Staženo ze stránek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aliexpres</a:t>
            </a:r>
            <a:endParaRPr lang="cs-CZ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Center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.F=8,9975 MHz</a:t>
            </a:r>
          </a:p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Loss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=-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4,73dB</a:t>
            </a:r>
          </a:p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BW=2,257kHz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Obrázek 7" descr="ali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28613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0" y="491266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 smtClean="0"/>
              <a:t>Měřeno na vstupu P1 v době připojené činné zátěže na P2 (50</a:t>
            </a:r>
            <a:r>
              <a:rPr lang="el-GR" sz="1300" dirty="0" smtClean="0">
                <a:cs typeface="Calibri"/>
              </a:rPr>
              <a:t>Ω</a:t>
            </a:r>
            <a:r>
              <a:rPr lang="cs-CZ" sz="900" dirty="0" smtClean="0">
                <a:cs typeface="Calibri"/>
              </a:rPr>
              <a:t>)</a:t>
            </a:r>
            <a:endParaRPr lang="cs-CZ" sz="900" dirty="0"/>
          </a:p>
        </p:txBody>
      </p:sp>
      <p:pic>
        <p:nvPicPr>
          <p:cNvPr id="11" name="Obrázek 10" descr="20250911_195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429138"/>
            <a:ext cx="4572000" cy="71436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662504" y="4928056"/>
            <a:ext cx="1481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Parametry udané dodavatelem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4.Filtr 6xSMITH-50ohm 40ohm+14oh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40005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572000" y="4071948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SMITH Z=50ohm 40ohm+14ohm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491266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 smtClean="0"/>
              <a:t>Měřeno na vstupu P1 v době připojené činné zátěže na P2 (50</a:t>
            </a:r>
            <a:r>
              <a:rPr lang="el-GR" sz="1300" dirty="0" smtClean="0">
                <a:cs typeface="Calibri"/>
              </a:rPr>
              <a:t>Ω</a:t>
            </a:r>
            <a:r>
              <a:rPr lang="cs-CZ" sz="900" dirty="0" smtClean="0">
                <a:cs typeface="Calibri"/>
              </a:rPr>
              <a:t>)</a:t>
            </a: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5. Filtr 6x PSV1,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143800" cy="400051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43438" y="4071948"/>
            <a:ext cx="338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PSV=1,4 </a:t>
            </a:r>
            <a:r>
              <a:rPr lang="cs-CZ" dirty="0" smtClean="0"/>
              <a:t>na středním F=8,9980317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491266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300" dirty="0" smtClean="0"/>
              <a:t>Měřeno na vstupu P1 v době připojené činné zátěže na P2 (50</a:t>
            </a:r>
            <a:r>
              <a:rPr lang="el-GR" sz="1300" dirty="0" smtClean="0">
                <a:cs typeface="Calibri"/>
              </a:rPr>
              <a:t>Ω</a:t>
            </a:r>
            <a:r>
              <a:rPr lang="cs-CZ" sz="900" dirty="0" smtClean="0">
                <a:cs typeface="Calibri"/>
              </a:rPr>
              <a:t>)</a:t>
            </a:r>
            <a:endParaRPr lang="cs-CZ" sz="900" dirty="0"/>
          </a:p>
        </p:txBody>
      </p:sp>
      <p:sp>
        <p:nvSpPr>
          <p:cNvPr id="8" name="Obdélník 7"/>
          <p:cNvSpPr/>
          <p:nvPr/>
        </p:nvSpPr>
        <p:spPr>
          <a:xfrm>
            <a:off x="6715140" y="3510000"/>
            <a:ext cx="1214446" cy="144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creenshot_2025-09-24_0_09213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4774168"/>
            <a:ext cx="3240887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54,9mV/84,3mV=0,6512=</a:t>
            </a:r>
            <a:r>
              <a:rPr lang="cs-CZ" u="dbl" dirty="0" smtClean="0">
                <a:solidFill>
                  <a:srgbClr val="FF0000"/>
                </a:solidFill>
              </a:rPr>
              <a:t>3,73dB</a:t>
            </a:r>
            <a:endParaRPr lang="cs-CZ" u="dbl" dirty="0">
              <a:solidFill>
                <a:srgbClr val="FF0000"/>
              </a:solidFill>
            </a:endParaRPr>
          </a:p>
        </p:txBody>
      </p:sp>
      <p:pic>
        <p:nvPicPr>
          <p:cNvPr id="6" name="Obrázek 5" descr="20250911_195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786327"/>
            <a:ext cx="3071834" cy="35717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72066" y="4943445"/>
            <a:ext cx="13195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" dirty="0" smtClean="0"/>
              <a:t>Parametry udané dodavatelem</a:t>
            </a:r>
            <a:endParaRPr lang="cs-CZ" sz="7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429138"/>
            <a:ext cx="5340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Ověření průchozích ztrát filtru osciloskopem s R</a:t>
            </a:r>
            <a:r>
              <a:rPr lang="cs-CZ" sz="1000" dirty="0" smtClean="0"/>
              <a:t>vst</a:t>
            </a:r>
            <a:r>
              <a:rPr lang="cs-CZ" dirty="0" smtClean="0"/>
              <a:t>.50</a:t>
            </a:r>
            <a:r>
              <a:rPr lang="el-GR" dirty="0" smtClean="0">
                <a:latin typeface="Calibri"/>
                <a:cs typeface="Calibri"/>
              </a:rPr>
              <a:t>Ω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187</Words>
  <Application>Microsoft Office PowerPoint</Application>
  <PresentationFormat>Předvádění na obrazovce (16:9)</PresentationFormat>
  <Paragraphs>33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Ověření parametrů S21 a S11 na krystalovém filtru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parametru S21 a S11 na krystalovém filtru</dc:title>
  <dc:creator>P M</dc:creator>
  <cp:lastModifiedBy>P M</cp:lastModifiedBy>
  <cp:revision>24</cp:revision>
  <dcterms:created xsi:type="dcterms:W3CDTF">2025-09-06T08:20:18Z</dcterms:created>
  <dcterms:modified xsi:type="dcterms:W3CDTF">2025-10-16T14:08:32Z</dcterms:modified>
</cp:coreProperties>
</file>